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</p:sldMasterIdLst>
  <p:notesMasterIdLst>
    <p:notesMasterId r:id="rId31"/>
  </p:notesMasterIdLst>
  <p:sldIdLst>
    <p:sldId id="256" r:id="rId3"/>
    <p:sldId id="261" r:id="rId4"/>
    <p:sldId id="267" r:id="rId5"/>
    <p:sldId id="368" r:id="rId6"/>
    <p:sldId id="352" r:id="rId7"/>
    <p:sldId id="353" r:id="rId8"/>
    <p:sldId id="270" r:id="rId9"/>
    <p:sldId id="350" r:id="rId10"/>
    <p:sldId id="354" r:id="rId11"/>
    <p:sldId id="355" r:id="rId12"/>
    <p:sldId id="351" r:id="rId13"/>
    <p:sldId id="272" r:id="rId14"/>
    <p:sldId id="271" r:id="rId15"/>
    <p:sldId id="280" r:id="rId16"/>
    <p:sldId id="358" r:id="rId17"/>
    <p:sldId id="359" r:id="rId18"/>
    <p:sldId id="360" r:id="rId19"/>
    <p:sldId id="362" r:id="rId20"/>
    <p:sldId id="273" r:id="rId21"/>
    <p:sldId id="314" r:id="rId22"/>
    <p:sldId id="356" r:id="rId23"/>
    <p:sldId id="316" r:id="rId24"/>
    <p:sldId id="333" r:id="rId25"/>
    <p:sldId id="363" r:id="rId26"/>
    <p:sldId id="366" r:id="rId27"/>
    <p:sldId id="367" r:id="rId28"/>
    <p:sldId id="364" r:id="rId29"/>
    <p:sldId id="365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6AEA79-BDDB-403E-A137-43348C8300E2}">
  <a:tblStyle styleId="{946AEA79-BDDB-403E-A137-43348C8300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pstreaminc.org/sketchbo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9cec1778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9cec1778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A0DDDBB3-8AF3-5DDA-58CE-13BE61727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27C2AB57-CE3E-03FC-7295-76380F83EA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3F2B5DA4-C1E4-D785-026D-0B4F64B99D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93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A48E701-25EC-82E8-AE63-6C31EEE0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11DDC9E3-D067-ECB2-ADA1-890A0D8759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7408DFC5-2199-0743-5B82-DBCD0E7FC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767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ff1937c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ff1937c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D4E61028-26C9-6C8F-BBA1-862D24481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>
            <a:extLst>
              <a:ext uri="{FF2B5EF4-FFF2-40B4-BE49-F238E27FC236}">
                <a16:creationId xmlns:a16="http://schemas.microsoft.com/office/drawing/2014/main" id="{8F7D5C93-20E6-E178-EBDE-F4F2A36AC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>
            <a:extLst>
              <a:ext uri="{FF2B5EF4-FFF2-40B4-BE49-F238E27FC236}">
                <a16:creationId xmlns:a16="http://schemas.microsoft.com/office/drawing/2014/main" id="{8EA60763-41AB-B627-10D2-0441200B3A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59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4C9C9E6F-5C3D-0D60-1C13-34C53566F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>
            <a:extLst>
              <a:ext uri="{FF2B5EF4-FFF2-40B4-BE49-F238E27FC236}">
                <a16:creationId xmlns:a16="http://schemas.microsoft.com/office/drawing/2014/main" id="{1D69BDDC-8C28-1516-BB56-0A004BE81A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>
            <a:extLst>
              <a:ext uri="{FF2B5EF4-FFF2-40B4-BE49-F238E27FC236}">
                <a16:creationId xmlns:a16="http://schemas.microsoft.com/office/drawing/2014/main" id="{60E689EF-5E11-5E8D-B82C-24E1E4600C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18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663F8EE6-B822-BB01-2FF3-53F42605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639E649E-893D-6E8A-941E-C01C328A6A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5BD6BB8A-65CF-961E-16F2-332CED16C1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590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5DCE5C80-C15C-7905-FD92-307F8F32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0E8B7C6C-B80A-B422-D68D-F5F6AB9B9A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804E370E-F2E6-4886-D429-2156829D9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4372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30ccb48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f30ccb48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https://slipstreaminc.org/sketchbox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a23abad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a23abad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5a23abadb7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5a23abadb7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>
          <a:extLst>
            <a:ext uri="{FF2B5EF4-FFF2-40B4-BE49-F238E27FC236}">
              <a16:creationId xmlns:a16="http://schemas.microsoft.com/office/drawing/2014/main" id="{67C9F08F-3FA2-CF8D-342A-1EBD455C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5a23abadb7_0_467:notes">
            <a:extLst>
              <a:ext uri="{FF2B5EF4-FFF2-40B4-BE49-F238E27FC236}">
                <a16:creationId xmlns:a16="http://schemas.microsoft.com/office/drawing/2014/main" id="{883E1BA5-A1EA-5C2E-96BA-7D26E81C05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5a23abadb7_0_467:notes">
            <a:extLst>
              <a:ext uri="{FF2B5EF4-FFF2-40B4-BE49-F238E27FC236}">
                <a16:creationId xmlns:a16="http://schemas.microsoft.com/office/drawing/2014/main" id="{CEF8F986-B5CB-2E6F-02A9-5CD092305F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648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5a7ab31afa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5a7ab31afa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5a7ab31afa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5a7ab31afa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>
          <a:extLst>
            <a:ext uri="{FF2B5EF4-FFF2-40B4-BE49-F238E27FC236}">
              <a16:creationId xmlns:a16="http://schemas.microsoft.com/office/drawing/2014/main" id="{2E917BDE-9CD8-C0D0-477D-540214B3D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5a7ab31afa_0_296:notes">
            <a:extLst>
              <a:ext uri="{FF2B5EF4-FFF2-40B4-BE49-F238E27FC236}">
                <a16:creationId xmlns:a16="http://schemas.microsoft.com/office/drawing/2014/main" id="{E7044FDA-B81F-66DE-5F87-9AE42AC48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5a7ab31afa_0_296:notes">
            <a:extLst>
              <a:ext uri="{FF2B5EF4-FFF2-40B4-BE49-F238E27FC236}">
                <a16:creationId xmlns:a16="http://schemas.microsoft.com/office/drawing/2014/main" id="{2A25B758-6FC9-0807-C8EE-7069D0D1F6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011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>
          <a:extLst>
            <a:ext uri="{FF2B5EF4-FFF2-40B4-BE49-F238E27FC236}">
              <a16:creationId xmlns:a16="http://schemas.microsoft.com/office/drawing/2014/main" id="{23BAB023-0616-C372-09AE-48F8C0743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5a7ab31afa_0_296:notes">
            <a:extLst>
              <a:ext uri="{FF2B5EF4-FFF2-40B4-BE49-F238E27FC236}">
                <a16:creationId xmlns:a16="http://schemas.microsoft.com/office/drawing/2014/main" id="{258D6087-E3D9-7B3E-144F-033942CE99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5a7ab31afa_0_296:notes">
            <a:extLst>
              <a:ext uri="{FF2B5EF4-FFF2-40B4-BE49-F238E27FC236}">
                <a16:creationId xmlns:a16="http://schemas.microsoft.com/office/drawing/2014/main" id="{31A3C68A-D54F-A209-6301-F4BD93C7B5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737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>
          <a:extLst>
            <a:ext uri="{FF2B5EF4-FFF2-40B4-BE49-F238E27FC236}">
              <a16:creationId xmlns:a16="http://schemas.microsoft.com/office/drawing/2014/main" id="{6851B56E-B5C0-22E4-4CB4-1BEE55161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5a7ab31afa_0_296:notes">
            <a:extLst>
              <a:ext uri="{FF2B5EF4-FFF2-40B4-BE49-F238E27FC236}">
                <a16:creationId xmlns:a16="http://schemas.microsoft.com/office/drawing/2014/main" id="{1F080F49-C3A3-1E9F-2B17-7B92EC0703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5a7ab31afa_0_296:notes">
            <a:extLst>
              <a:ext uri="{FF2B5EF4-FFF2-40B4-BE49-F238E27FC236}">
                <a16:creationId xmlns:a16="http://schemas.microsoft.com/office/drawing/2014/main" id="{A8683096-9FD3-85D3-0AEE-01337704FC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790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4E1BFDBB-E48A-E500-DDB8-A6ECB39C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7AEE9418-EB96-9169-6698-38F6E0723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BE67C12A-76BB-0A40-CE82-97939BD1E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3043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412280D5-B7F6-F398-AD8A-66DD5A63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08F06797-1E2B-EC06-1970-00C07458C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4B84F8EE-DE55-590F-FB78-BB8B1037D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838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649b67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649b67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CABADEF0-D596-465F-2D02-3D3A3B87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649b6794_0_21:notes">
            <a:extLst>
              <a:ext uri="{FF2B5EF4-FFF2-40B4-BE49-F238E27FC236}">
                <a16:creationId xmlns:a16="http://schemas.microsoft.com/office/drawing/2014/main" id="{B6C5C36A-7036-529F-4918-EDDBA5CC7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649b6794_0_21:notes">
            <a:extLst>
              <a:ext uri="{FF2B5EF4-FFF2-40B4-BE49-F238E27FC236}">
                <a16:creationId xmlns:a16="http://schemas.microsoft.com/office/drawing/2014/main" id="{AD437E42-5A87-4627-1B92-9C9E51C044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16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96FD336C-8C69-76C3-B5C1-669DCF60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649b6794_0_21:notes">
            <a:extLst>
              <a:ext uri="{FF2B5EF4-FFF2-40B4-BE49-F238E27FC236}">
                <a16:creationId xmlns:a16="http://schemas.microsoft.com/office/drawing/2014/main" id="{11D0A721-363A-391B-EDB4-FBAEE32157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649b6794_0_21:notes">
            <a:extLst>
              <a:ext uri="{FF2B5EF4-FFF2-40B4-BE49-F238E27FC236}">
                <a16:creationId xmlns:a16="http://schemas.microsoft.com/office/drawing/2014/main" id="{6F96E069-4E6A-ACF3-0B6F-B099DCB932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8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79F141FE-E5A3-16E9-E7B9-E849FE06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649b6794_0_21:notes">
            <a:extLst>
              <a:ext uri="{FF2B5EF4-FFF2-40B4-BE49-F238E27FC236}">
                <a16:creationId xmlns:a16="http://schemas.microsoft.com/office/drawing/2014/main" id="{FCF91612-9972-3A86-54AC-E2FD2047CA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649b6794_0_21:notes">
            <a:extLst>
              <a:ext uri="{FF2B5EF4-FFF2-40B4-BE49-F238E27FC236}">
                <a16:creationId xmlns:a16="http://schemas.microsoft.com/office/drawing/2014/main" id="{94E01725-02D1-2257-1792-6E5FA098E5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92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B617D85A-5A34-E692-C7C7-10DDF71FF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D2C8EFAD-BE37-9201-DEB9-6F34B2C61A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1DC8271B-03AB-5B45-DDB4-3964056375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80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B962CE11-DBC0-0070-403C-241029E40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53607E5C-50C6-5A1D-3D6D-B1ECDAED1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B8BCDBB6-A16E-9A1B-849D-95F8F8780F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35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DA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lipstreaminc.org/sketchbox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Ki23GDcXAY?si=6tdYLxR8LAz3xrX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playlist?list=PL-mtgGdh8bvh3GsfC1Fpe8bJSO2uDRFo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39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39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39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39"/>
          <p:cNvSpPr txBox="1"/>
          <p:nvPr/>
        </p:nvSpPr>
        <p:spPr>
          <a:xfrm>
            <a:off x="153575" y="519550"/>
            <a:ext cx="57987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Sketchbox™ by Slipstream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Lesson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Energy Codes and Measures</a:t>
            </a:r>
            <a:endParaRPr sz="2400" dirty="0"/>
          </a:p>
        </p:txBody>
      </p:sp>
      <p:pic>
        <p:nvPicPr>
          <p:cNvPr id="182" name="Google Shape;1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275" y="389325"/>
            <a:ext cx="3039325" cy="19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9828" y="3041586"/>
            <a:ext cx="1469790" cy="183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2275" y="2401200"/>
            <a:ext cx="3191725" cy="59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1F100-B5D5-0524-D2DD-EAC6099BF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894" y="3153413"/>
            <a:ext cx="3414051" cy="1719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F16D5AA4-4CC2-BE46-5220-BFB282F8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93EB3112-3AA7-D373-9685-992EB15CA429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6D1838B4-C16C-F619-AFBF-5F30F139261A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B49A76B8-3F2B-B90A-D04C-FF8453D26330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067686B4-0C37-DE4A-299E-37721EE11DC5}"/>
              </a:ext>
            </a:extLst>
          </p:cNvPr>
          <p:cNvSpPr txBox="1"/>
          <p:nvPr/>
        </p:nvSpPr>
        <p:spPr>
          <a:xfrm>
            <a:off x="447025" y="378625"/>
            <a:ext cx="856890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Important terms: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EER – energy efficiency rating; a number used to rate how effectively cooling equipment uses energy inputs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Demand control ventilation – control strategy that adjusts the amount of fresh air brought into </a:t>
            </a:r>
            <a:r>
              <a:rPr lang="en-US" sz="2200"/>
              <a:t>a space </a:t>
            </a:r>
            <a:r>
              <a:rPr lang="en-US" sz="2200" dirty="0"/>
              <a:t>based on how many people are inside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Low-flow plumbing fixtures – devices like faucets, shower heads, and toilets designed to use less water than standard models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DHW – domestic hot water; water that is heated for sinks, showers, and other uses in a building</a:t>
            </a:r>
          </a:p>
        </p:txBody>
      </p:sp>
    </p:spTree>
    <p:extLst>
      <p:ext uri="{BB962C8B-B14F-4D97-AF65-F5344CB8AC3E}">
        <p14:creationId xmlns:p14="http://schemas.microsoft.com/office/powerpoint/2010/main" val="238022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616689E9-97E7-696B-CE40-E8BBB43B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BB57AC3E-6503-3650-5011-D86DF4F94DE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8D2FC119-000F-6A99-1BE2-FC0F01830260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08967E0B-6EFF-C263-4204-3BB2E11CDF94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E072E23E-73E1-6679-E1A1-7D2EEF037533}"/>
              </a:ext>
            </a:extLst>
          </p:cNvPr>
          <p:cNvSpPr txBox="1"/>
          <p:nvPr/>
        </p:nvSpPr>
        <p:spPr>
          <a:xfrm>
            <a:off x="269421" y="378625"/>
            <a:ext cx="8746504" cy="4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Important measurement unit combinations: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BTU/</a:t>
            </a:r>
            <a:r>
              <a:rPr lang="en-US" sz="2400" b="1" dirty="0" err="1"/>
              <a:t>hr</a:t>
            </a:r>
            <a:r>
              <a:rPr lang="en-US" sz="2400" b="1" dirty="0"/>
              <a:t>*sq ft*</a:t>
            </a:r>
            <a:r>
              <a:rPr lang="en-US" sz="2400" b="1" dirty="0" err="1"/>
              <a:t>degF</a:t>
            </a:r>
            <a:r>
              <a:rPr lang="en-US" sz="2400" b="1" dirty="0"/>
              <a:t> </a:t>
            </a:r>
            <a:r>
              <a:rPr lang="en-US" sz="2400" dirty="0"/>
              <a:t> British thermal unit per hour square foot degree; BTU’s of energy transfer for each square foot of area, hour of time, and degree Fahrenheit of temperature difference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W/ft</a:t>
            </a:r>
            <a:r>
              <a:rPr lang="en-US" sz="2400" b="1" baseline="30000" dirty="0"/>
              <a:t>2</a:t>
            </a:r>
            <a:r>
              <a:rPr lang="en-US" sz="2400" dirty="0"/>
              <a:t> – watts of energy needed for each square foot of building area; often used to measure power needed for lights or equipment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Cfm/ft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– cubic feet per minute of ventilation air for each square foot of building area</a:t>
            </a:r>
          </a:p>
        </p:txBody>
      </p:sp>
    </p:spTree>
    <p:extLst>
      <p:ext uri="{BB962C8B-B14F-4D97-AF65-F5344CB8AC3E}">
        <p14:creationId xmlns:p14="http://schemas.microsoft.com/office/powerpoint/2010/main" val="154764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55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55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55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55"/>
          <p:cNvSpPr txBox="1"/>
          <p:nvPr/>
        </p:nvSpPr>
        <p:spPr>
          <a:xfrm>
            <a:off x="445800" y="456825"/>
            <a:ext cx="8124300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Introductory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150,000 square foot school building in Chicago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Start with the project tab, note default energy code is IECC 2018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pic>
        <p:nvPicPr>
          <p:cNvPr id="315" name="Google Shape;3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3467818"/>
            <a:ext cx="8839202" cy="100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/>
          <p:cNvSpPr txBox="1"/>
          <p:nvPr/>
        </p:nvSpPr>
        <p:spPr>
          <a:xfrm>
            <a:off x="225082" y="399151"/>
            <a:ext cx="344068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Energy codes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are on the project tab</a:t>
            </a:r>
            <a:endParaRPr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2EA6B-906F-1AB3-31DE-A74EC28C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86" y="383272"/>
            <a:ext cx="2291961" cy="457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618337-D413-81A8-F4C2-F0E3DD5FA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331" y="383272"/>
            <a:ext cx="2806844" cy="45722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/>
          <p:cNvSpPr txBox="1"/>
          <p:nvPr/>
        </p:nvSpPr>
        <p:spPr>
          <a:xfrm>
            <a:off x="445800" y="456825"/>
            <a:ext cx="81243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Sketchbox Example - What if… ?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Energy code is changed to IECC 2015 and then ASHRAE 2016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Upgrades are made to roof insulation, SHGC of windows, lighting efficiency, efficiency of heating equipment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700" dirty="0"/>
            </a:br>
            <a:r>
              <a:rPr lang="en" sz="2700" dirty="0"/>
              <a:t>Many improvements are made</a:t>
            </a:r>
            <a:endParaRPr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>
          <a:extLst>
            <a:ext uri="{FF2B5EF4-FFF2-40B4-BE49-F238E27FC236}">
              <a16:creationId xmlns:a16="http://schemas.microsoft.com/office/drawing/2014/main" id="{1B9CCB8F-F3D0-17F1-22CF-B98985974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>
            <a:extLst>
              <a:ext uri="{FF2B5EF4-FFF2-40B4-BE49-F238E27FC236}">
                <a16:creationId xmlns:a16="http://schemas.microsoft.com/office/drawing/2014/main" id="{0ABD6380-D96A-FA55-D63D-8BDB032C02DE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>
            <a:extLst>
              <a:ext uri="{FF2B5EF4-FFF2-40B4-BE49-F238E27FC236}">
                <a16:creationId xmlns:a16="http://schemas.microsoft.com/office/drawing/2014/main" id="{3D7DBBEB-BA2B-4F93-C519-E6A1999F1D7D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>
            <a:extLst>
              <a:ext uri="{FF2B5EF4-FFF2-40B4-BE49-F238E27FC236}">
                <a16:creationId xmlns:a16="http://schemas.microsoft.com/office/drawing/2014/main" id="{2F8347D5-8894-6FAD-7630-1B6D4C0A935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>
            <a:extLst>
              <a:ext uri="{FF2B5EF4-FFF2-40B4-BE49-F238E27FC236}">
                <a16:creationId xmlns:a16="http://schemas.microsoft.com/office/drawing/2014/main" id="{90314EA0-BB03-29AF-7528-531571CD30A9}"/>
              </a:ext>
            </a:extLst>
          </p:cNvPr>
          <p:cNvSpPr txBox="1"/>
          <p:nvPr/>
        </p:nvSpPr>
        <p:spPr>
          <a:xfrm>
            <a:off x="225081" y="399151"/>
            <a:ext cx="7625699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Measures sets added from the measures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7F91D-4924-A203-70E8-9867E6D8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1" y="1085310"/>
            <a:ext cx="6154029" cy="23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>
          <a:extLst>
            <a:ext uri="{FF2B5EF4-FFF2-40B4-BE49-F238E27FC236}">
              <a16:creationId xmlns:a16="http://schemas.microsoft.com/office/drawing/2014/main" id="{4EBB54D5-C196-54A1-DE83-5601EE37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>
            <a:extLst>
              <a:ext uri="{FF2B5EF4-FFF2-40B4-BE49-F238E27FC236}">
                <a16:creationId xmlns:a16="http://schemas.microsoft.com/office/drawing/2014/main" id="{1F6D0EA3-2266-4FEA-28DE-B31193152119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>
            <a:extLst>
              <a:ext uri="{FF2B5EF4-FFF2-40B4-BE49-F238E27FC236}">
                <a16:creationId xmlns:a16="http://schemas.microsoft.com/office/drawing/2014/main" id="{EA2D3300-7641-DE89-5094-2AC10D9FD93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>
            <a:extLst>
              <a:ext uri="{FF2B5EF4-FFF2-40B4-BE49-F238E27FC236}">
                <a16:creationId xmlns:a16="http://schemas.microsoft.com/office/drawing/2014/main" id="{4F4CE078-398B-50EC-F302-858F41D07D44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>
            <a:extLst>
              <a:ext uri="{FF2B5EF4-FFF2-40B4-BE49-F238E27FC236}">
                <a16:creationId xmlns:a16="http://schemas.microsoft.com/office/drawing/2014/main" id="{CFF2FBBF-E2E0-3ED0-F1B6-EACEF1D8E39D}"/>
              </a:ext>
            </a:extLst>
          </p:cNvPr>
          <p:cNvSpPr txBox="1"/>
          <p:nvPr/>
        </p:nvSpPr>
        <p:spPr>
          <a:xfrm>
            <a:off x="225081" y="399151"/>
            <a:ext cx="353865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Measures values have multiple options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BD08F8-B80F-A758-BBF3-2123E3FB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5" y="410485"/>
            <a:ext cx="4596494" cy="45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4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>
          <a:extLst>
            <a:ext uri="{FF2B5EF4-FFF2-40B4-BE49-F238E27FC236}">
              <a16:creationId xmlns:a16="http://schemas.microsoft.com/office/drawing/2014/main" id="{0D68F3C9-50EF-18FB-6147-05B2EA17B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C3F1BEE9-6AC7-6F9C-7AAA-65E723C8ED9C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796D46BF-6EE3-0696-0457-5C4D982EE9D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CA0A36B6-9481-56D3-23B0-1F0D34BC6DA2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FFF90549-EE24-89F2-4895-25A332C12B0C}"/>
              </a:ext>
            </a:extLst>
          </p:cNvPr>
          <p:cNvSpPr txBox="1"/>
          <p:nvPr/>
        </p:nvSpPr>
        <p:spPr>
          <a:xfrm>
            <a:off x="445799" y="456825"/>
            <a:ext cx="8545925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List of measures (16)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1 Upgrade roof insulation 	  10 Exterior lighting controls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2 upgrade wall insulation	  11 Miscellaneous equipment power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3 air sealing			  12 Upgrade cooling equipment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4 improve glazing u-value	  13 Upgrade heating equipment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5 improve glazing SHGC	  14 Demand control ventilation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6 efficient interior lighting	  15 </a:t>
            </a:r>
            <a:r>
              <a:rPr lang="en-US" sz="2200" dirty="0" err="1"/>
              <a:t>Lowflow</a:t>
            </a:r>
            <a:r>
              <a:rPr lang="en-US" sz="2200" dirty="0"/>
              <a:t> plumbing fixtures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7 Interior lighting task tuning	  16 Upgrade DHW heater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8 Interior lighting occupancy controls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9 Efficient exterior lighting</a:t>
            </a:r>
          </a:p>
        </p:txBody>
      </p:sp>
    </p:spTree>
    <p:extLst>
      <p:ext uri="{BB962C8B-B14F-4D97-AF65-F5344CB8AC3E}">
        <p14:creationId xmlns:p14="http://schemas.microsoft.com/office/powerpoint/2010/main" val="336273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>
          <a:extLst>
            <a:ext uri="{FF2B5EF4-FFF2-40B4-BE49-F238E27FC236}">
              <a16:creationId xmlns:a16="http://schemas.microsoft.com/office/drawing/2014/main" id="{DC3654DB-3323-A576-CD88-7206D3E60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30CE9455-1A2C-7CDA-673F-BC50DC41229E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56190E4B-1308-27CC-1003-AA2FB7BECA78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6FF80C9B-3838-6CDD-2CFB-4CA8283E248F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E1559028-21D3-D7D7-AC45-1E4F4C4DA5F9}"/>
              </a:ext>
            </a:extLst>
          </p:cNvPr>
          <p:cNvSpPr txBox="1"/>
          <p:nvPr/>
        </p:nvSpPr>
        <p:spPr>
          <a:xfrm>
            <a:off x="445799" y="456825"/>
            <a:ext cx="8545925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Measures examples (4)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1 </a:t>
            </a:r>
            <a:r>
              <a:rPr lang="en-US" sz="2200" u="sng" dirty="0"/>
              <a:t>Upgrade roof insulation </a:t>
            </a:r>
            <a:r>
              <a:rPr lang="en-US" sz="2200" dirty="0"/>
              <a:t>	  10 Exterior lighting controls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2 Upgrade wall insulation	  11 Miscellaneous equipment power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3 Air sealing			  12 Upgrade cooling equipment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4 Improve glazing u-value	  13 </a:t>
            </a:r>
            <a:r>
              <a:rPr lang="en-US" sz="2200" u="sng" dirty="0"/>
              <a:t>Upgrade heating equipment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5 </a:t>
            </a:r>
            <a:r>
              <a:rPr lang="en-US" sz="2200" u="sng" dirty="0"/>
              <a:t>Improve glazing SHGC</a:t>
            </a:r>
            <a:r>
              <a:rPr lang="en-US" sz="2200" dirty="0"/>
              <a:t>	  14 Demand control ventilation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6 </a:t>
            </a:r>
            <a:r>
              <a:rPr lang="en-US" sz="2200" u="sng" dirty="0"/>
              <a:t>Efficient interior lighting</a:t>
            </a:r>
            <a:r>
              <a:rPr lang="en-US" sz="2200" dirty="0"/>
              <a:t>	  15 </a:t>
            </a:r>
            <a:r>
              <a:rPr lang="en-US" sz="2200" dirty="0" err="1"/>
              <a:t>Lowflow</a:t>
            </a:r>
            <a:r>
              <a:rPr lang="en-US" sz="2200" dirty="0"/>
              <a:t> plumbing fixtures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7 Interior lighting task tuning	  16 Upgrade DHW heater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8 Interior lighting occupancy controls</a:t>
            </a:r>
          </a:p>
          <a:p>
            <a:pPr marL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9 Efficient exterior lighting</a:t>
            </a:r>
          </a:p>
        </p:txBody>
      </p:sp>
    </p:spTree>
    <p:extLst>
      <p:ext uri="{BB962C8B-B14F-4D97-AF65-F5344CB8AC3E}">
        <p14:creationId xmlns:p14="http://schemas.microsoft.com/office/powerpoint/2010/main" val="327769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56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56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56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3" name="Google Shape;32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625" y="465525"/>
            <a:ext cx="4145389" cy="44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50" y="2950500"/>
            <a:ext cx="4249675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6"/>
          <p:cNvSpPr txBox="1"/>
          <p:nvPr/>
        </p:nvSpPr>
        <p:spPr>
          <a:xfrm>
            <a:off x="207250" y="846075"/>
            <a:ext cx="414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https://slipstreaminc.org/sketchbox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350" y="-2916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0" name="Google Shape;720;p97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97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2" name="Google Shape;722;p97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97"/>
          <p:cNvSpPr txBox="1"/>
          <p:nvPr/>
        </p:nvSpPr>
        <p:spPr>
          <a:xfrm>
            <a:off x="421025" y="378625"/>
            <a:ext cx="671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two sample results- energy codes</a:t>
            </a:r>
            <a:endParaRPr sz="2400" dirty="0"/>
          </a:p>
        </p:txBody>
      </p:sp>
      <p:graphicFrame>
        <p:nvGraphicFramePr>
          <p:cNvPr id="3" name="Google Shape;398;p64">
            <a:extLst>
              <a:ext uri="{FF2B5EF4-FFF2-40B4-BE49-F238E27FC236}">
                <a16:creationId xmlns:a16="http://schemas.microsoft.com/office/drawing/2014/main" id="{A0DBBA42-5071-A004-4D44-B448AD2EB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881841"/>
              </p:ext>
            </p:extLst>
          </p:nvPr>
        </p:nvGraphicFramePr>
        <p:xfrm>
          <a:off x="329875" y="1483566"/>
          <a:ext cx="8510700" cy="292596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235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0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Building Model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Electricity </a:t>
                      </a:r>
                      <a:endParaRPr sz="2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(kWh)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Natural Gas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Therms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Total Cost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Dollars ($)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Baseline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(IECC 2018)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1,023,333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36,149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117,152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IECC 2015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1,102,508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35,481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123,815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ASHRAE 2016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1,057,115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35,068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119,443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719">
          <a:extLst>
            <a:ext uri="{FF2B5EF4-FFF2-40B4-BE49-F238E27FC236}">
              <a16:creationId xmlns:a16="http://schemas.microsoft.com/office/drawing/2014/main" id="{09BA904F-AC7A-4499-7F57-7DF352E2B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0" name="Google Shape;720;p97">
            <a:extLst>
              <a:ext uri="{FF2B5EF4-FFF2-40B4-BE49-F238E27FC236}">
                <a16:creationId xmlns:a16="http://schemas.microsoft.com/office/drawing/2014/main" id="{0C3594C3-E0DD-33DE-2D63-F82A6554843B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97">
            <a:extLst>
              <a:ext uri="{FF2B5EF4-FFF2-40B4-BE49-F238E27FC236}">
                <a16:creationId xmlns:a16="http://schemas.microsoft.com/office/drawing/2014/main" id="{DB88CA91-9071-3378-8B4D-C2442F4F3308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2" name="Google Shape;722;p97">
            <a:extLst>
              <a:ext uri="{FF2B5EF4-FFF2-40B4-BE49-F238E27FC236}">
                <a16:creationId xmlns:a16="http://schemas.microsoft.com/office/drawing/2014/main" id="{5BCA47B6-36FE-E8A4-0C60-FBB3658A34DC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97">
            <a:extLst>
              <a:ext uri="{FF2B5EF4-FFF2-40B4-BE49-F238E27FC236}">
                <a16:creationId xmlns:a16="http://schemas.microsoft.com/office/drawing/2014/main" id="{D20D3BBD-77B8-9B69-94A6-AB7E064CE007}"/>
              </a:ext>
            </a:extLst>
          </p:cNvPr>
          <p:cNvSpPr txBox="1"/>
          <p:nvPr/>
        </p:nvSpPr>
        <p:spPr>
          <a:xfrm>
            <a:off x="421025" y="378625"/>
            <a:ext cx="671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two sample results- measures</a:t>
            </a:r>
            <a:endParaRPr sz="2400" dirty="0"/>
          </a:p>
        </p:txBody>
      </p:sp>
      <p:graphicFrame>
        <p:nvGraphicFramePr>
          <p:cNvPr id="3" name="Google Shape;398;p64">
            <a:extLst>
              <a:ext uri="{FF2B5EF4-FFF2-40B4-BE49-F238E27FC236}">
                <a16:creationId xmlns:a16="http://schemas.microsoft.com/office/drawing/2014/main" id="{F7D0A41C-BD0D-1837-D9E8-3A7C923E0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201856"/>
              </p:ext>
            </p:extLst>
          </p:nvPr>
        </p:nvGraphicFramePr>
        <p:xfrm>
          <a:off x="329875" y="1486020"/>
          <a:ext cx="8510700" cy="329172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291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0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Building Model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Electricity </a:t>
                      </a:r>
                      <a:endParaRPr sz="2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(kWh)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Natural Gas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Therms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Total Cost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Dollars ($)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Baseline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(IECC 2018)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1,023,333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36,149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117,152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Update four selected measures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940,829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35,877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109,538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“Best” Measures set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680,520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11,698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69,353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91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0" name="Google Shape;740;p99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99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99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3" name="Google Shape;743;p99"/>
          <p:cNvSpPr txBox="1"/>
          <p:nvPr/>
        </p:nvSpPr>
        <p:spPr>
          <a:xfrm>
            <a:off x="152275" y="378625"/>
            <a:ext cx="84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Sample results</a:t>
            </a:r>
            <a:endParaRPr sz="2400"/>
          </a:p>
        </p:txBody>
      </p:sp>
      <p:pic>
        <p:nvPicPr>
          <p:cNvPr id="744" name="Google Shape;744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775" y="386886"/>
            <a:ext cx="6599400" cy="448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1" name="Google Shape;891;p116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116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116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116"/>
          <p:cNvSpPr txBox="1"/>
          <p:nvPr/>
        </p:nvSpPr>
        <p:spPr>
          <a:xfrm>
            <a:off x="421025" y="378625"/>
            <a:ext cx="8442600" cy="429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Optional Extensions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Try much earlier energy code or newest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Work out carbon emissions calculations by energy code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Re-order four selected measures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Analyze which measures apply to local school building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Switch to results other than cost (e.g. natural gas)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Study the data from the “Best” full measures case, which upgrades provide the most cost savings?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890">
          <a:extLst>
            <a:ext uri="{FF2B5EF4-FFF2-40B4-BE49-F238E27FC236}">
              <a16:creationId xmlns:a16="http://schemas.microsoft.com/office/drawing/2014/main" id="{245C9298-FF3F-D706-5196-A5CD653BD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1" name="Google Shape;891;p116">
            <a:extLst>
              <a:ext uri="{FF2B5EF4-FFF2-40B4-BE49-F238E27FC236}">
                <a16:creationId xmlns:a16="http://schemas.microsoft.com/office/drawing/2014/main" id="{37897ADB-0E7E-81FD-0BBC-75A66FAF6FCA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116">
            <a:extLst>
              <a:ext uri="{FF2B5EF4-FFF2-40B4-BE49-F238E27FC236}">
                <a16:creationId xmlns:a16="http://schemas.microsoft.com/office/drawing/2014/main" id="{52D3B82F-C33F-41D2-02B7-295EE6576DD3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116">
            <a:extLst>
              <a:ext uri="{FF2B5EF4-FFF2-40B4-BE49-F238E27FC236}">
                <a16:creationId xmlns:a16="http://schemas.microsoft.com/office/drawing/2014/main" id="{96CEFFF4-9F6A-0C07-A7CB-7986C4FCE753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116">
            <a:extLst>
              <a:ext uri="{FF2B5EF4-FFF2-40B4-BE49-F238E27FC236}">
                <a16:creationId xmlns:a16="http://schemas.microsoft.com/office/drawing/2014/main" id="{C862F470-B651-D6BC-B324-68D429D40DB9}"/>
              </a:ext>
            </a:extLst>
          </p:cNvPr>
          <p:cNvSpPr txBox="1"/>
          <p:nvPr/>
        </p:nvSpPr>
        <p:spPr>
          <a:xfrm>
            <a:off x="421025" y="378625"/>
            <a:ext cx="8442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Discussion Questions</a:t>
            </a:r>
          </a:p>
        </p:txBody>
      </p:sp>
      <p:graphicFrame>
        <p:nvGraphicFramePr>
          <p:cNvPr id="2" name="Google Shape;398;p64">
            <a:extLst>
              <a:ext uri="{FF2B5EF4-FFF2-40B4-BE49-F238E27FC236}">
                <a16:creationId xmlns:a16="http://schemas.microsoft.com/office/drawing/2014/main" id="{047FBA41-33EE-9538-5CC6-13A1D5B87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111875"/>
              </p:ext>
            </p:extLst>
          </p:nvPr>
        </p:nvGraphicFramePr>
        <p:xfrm>
          <a:off x="329875" y="898412"/>
          <a:ext cx="8510700" cy="237735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235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0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Building Model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Electricity </a:t>
                      </a:r>
                      <a:endParaRPr sz="2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(kWh)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Natural Gas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Therms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Total Cost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Dollars ($)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Baseline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(IECC 2018)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1,023,333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36,149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117,152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IECC 2015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1,102,508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35,481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123,815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Google Shape;894;p116">
            <a:extLst>
              <a:ext uri="{FF2B5EF4-FFF2-40B4-BE49-F238E27FC236}">
                <a16:creationId xmlns:a16="http://schemas.microsoft.com/office/drawing/2014/main" id="{60044BEB-19B7-A2CD-C78A-0D6341B0AB31}"/>
              </a:ext>
            </a:extLst>
          </p:cNvPr>
          <p:cNvSpPr txBox="1"/>
          <p:nvPr/>
        </p:nvSpPr>
        <p:spPr>
          <a:xfrm>
            <a:off x="152275" y="3321491"/>
            <a:ext cx="84426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1. How much energy cost does the 2018 IECC code save each year compared to the 2015 IECC code? What is the highest additional building cost that would make this a good investment?</a:t>
            </a:r>
          </a:p>
        </p:txBody>
      </p:sp>
    </p:spTree>
    <p:extLst>
      <p:ext uri="{BB962C8B-B14F-4D97-AF65-F5344CB8AC3E}">
        <p14:creationId xmlns:p14="http://schemas.microsoft.com/office/powerpoint/2010/main" val="78514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890">
          <a:extLst>
            <a:ext uri="{FF2B5EF4-FFF2-40B4-BE49-F238E27FC236}">
              <a16:creationId xmlns:a16="http://schemas.microsoft.com/office/drawing/2014/main" id="{872D4AE2-DE63-1957-319B-B1B305F6E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1" name="Google Shape;891;p116">
            <a:extLst>
              <a:ext uri="{FF2B5EF4-FFF2-40B4-BE49-F238E27FC236}">
                <a16:creationId xmlns:a16="http://schemas.microsoft.com/office/drawing/2014/main" id="{3A607EE7-C2AC-2A0F-A72E-EFD88B4E63CC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116">
            <a:extLst>
              <a:ext uri="{FF2B5EF4-FFF2-40B4-BE49-F238E27FC236}">
                <a16:creationId xmlns:a16="http://schemas.microsoft.com/office/drawing/2014/main" id="{DF04BF93-2CCD-3537-2A72-0951CBCDADFF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116">
            <a:extLst>
              <a:ext uri="{FF2B5EF4-FFF2-40B4-BE49-F238E27FC236}">
                <a16:creationId xmlns:a16="http://schemas.microsoft.com/office/drawing/2014/main" id="{9F23E52B-4721-38E8-61E7-9E2C2A975552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116">
            <a:extLst>
              <a:ext uri="{FF2B5EF4-FFF2-40B4-BE49-F238E27FC236}">
                <a16:creationId xmlns:a16="http://schemas.microsoft.com/office/drawing/2014/main" id="{ECB2B4F5-9B5B-937B-01DE-E0F6A298E8EC}"/>
              </a:ext>
            </a:extLst>
          </p:cNvPr>
          <p:cNvSpPr txBox="1"/>
          <p:nvPr/>
        </p:nvSpPr>
        <p:spPr>
          <a:xfrm>
            <a:off x="421025" y="378625"/>
            <a:ext cx="8442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Discussion Questions</a:t>
            </a:r>
          </a:p>
        </p:txBody>
      </p:sp>
      <p:sp>
        <p:nvSpPr>
          <p:cNvPr id="3" name="Google Shape;894;p116">
            <a:extLst>
              <a:ext uri="{FF2B5EF4-FFF2-40B4-BE49-F238E27FC236}">
                <a16:creationId xmlns:a16="http://schemas.microsoft.com/office/drawing/2014/main" id="{C3C03BC1-4BBC-AB17-7E9B-5BCC21651A9A}"/>
              </a:ext>
            </a:extLst>
          </p:cNvPr>
          <p:cNvSpPr txBox="1"/>
          <p:nvPr/>
        </p:nvSpPr>
        <p:spPr>
          <a:xfrm>
            <a:off x="363925" y="3435494"/>
            <a:ext cx="8442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2. Results from “best” values for a measures set show significant improvements above IECC energy code. Should the energy code require more efficiency? Why or why not? </a:t>
            </a:r>
          </a:p>
        </p:txBody>
      </p:sp>
      <p:graphicFrame>
        <p:nvGraphicFramePr>
          <p:cNvPr id="4" name="Google Shape;398;p64">
            <a:extLst>
              <a:ext uri="{FF2B5EF4-FFF2-40B4-BE49-F238E27FC236}">
                <a16:creationId xmlns:a16="http://schemas.microsoft.com/office/drawing/2014/main" id="{D892561F-6889-D083-93F4-641289FDA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910956"/>
              </p:ext>
            </p:extLst>
          </p:nvPr>
        </p:nvGraphicFramePr>
        <p:xfrm>
          <a:off x="152275" y="932593"/>
          <a:ext cx="8510700" cy="237735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291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0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Building Model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Electricity </a:t>
                      </a:r>
                      <a:endParaRPr sz="2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(kWh)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Natural Gas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Therms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Total Cost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Dollars ($)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Baseline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(IECC 2018)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1,023,333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36,149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117,152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“Best” Measures set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680,520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11,698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69,353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66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890">
          <a:extLst>
            <a:ext uri="{FF2B5EF4-FFF2-40B4-BE49-F238E27FC236}">
              <a16:creationId xmlns:a16="http://schemas.microsoft.com/office/drawing/2014/main" id="{4FBD6D2C-C0FB-8EC6-52F4-452879E1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1" name="Google Shape;891;p116">
            <a:extLst>
              <a:ext uri="{FF2B5EF4-FFF2-40B4-BE49-F238E27FC236}">
                <a16:creationId xmlns:a16="http://schemas.microsoft.com/office/drawing/2014/main" id="{31C844BF-524F-17CE-230F-0F08D35CA6B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116">
            <a:extLst>
              <a:ext uri="{FF2B5EF4-FFF2-40B4-BE49-F238E27FC236}">
                <a16:creationId xmlns:a16="http://schemas.microsoft.com/office/drawing/2014/main" id="{F825F18F-9094-AD70-DA6C-54D673C6404A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116">
            <a:extLst>
              <a:ext uri="{FF2B5EF4-FFF2-40B4-BE49-F238E27FC236}">
                <a16:creationId xmlns:a16="http://schemas.microsoft.com/office/drawing/2014/main" id="{13AB891D-CF5C-B422-0A29-0DFCAB058101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116">
            <a:extLst>
              <a:ext uri="{FF2B5EF4-FFF2-40B4-BE49-F238E27FC236}">
                <a16:creationId xmlns:a16="http://schemas.microsoft.com/office/drawing/2014/main" id="{4C5AC190-D501-432A-7AEF-7C71FF4C85D5}"/>
              </a:ext>
            </a:extLst>
          </p:cNvPr>
          <p:cNvSpPr txBox="1"/>
          <p:nvPr/>
        </p:nvSpPr>
        <p:spPr>
          <a:xfrm>
            <a:off x="421025" y="378625"/>
            <a:ext cx="18731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Discussion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Questions</a:t>
            </a:r>
          </a:p>
        </p:txBody>
      </p:sp>
      <p:sp>
        <p:nvSpPr>
          <p:cNvPr id="3" name="Google Shape;894;p116">
            <a:extLst>
              <a:ext uri="{FF2B5EF4-FFF2-40B4-BE49-F238E27FC236}">
                <a16:creationId xmlns:a16="http://schemas.microsoft.com/office/drawing/2014/main" id="{B4553A11-E25B-61C0-3330-A83E68C9E605}"/>
              </a:ext>
            </a:extLst>
          </p:cNvPr>
          <p:cNvSpPr txBox="1"/>
          <p:nvPr/>
        </p:nvSpPr>
        <p:spPr>
          <a:xfrm>
            <a:off x="152274" y="3763343"/>
            <a:ext cx="8648826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3. Some measures increase use of natural gas when improved to a “best” value (see above), others cause no change. Why does this happen?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2C38B-726C-C0C8-164B-F1C95BF5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75" y="430879"/>
            <a:ext cx="5976300" cy="3214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88A98-0B2F-B42B-39D3-E126A64F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2" y="1400093"/>
            <a:ext cx="3649678" cy="9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904A9E3F-A00C-95F5-1E5E-D565F49D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54385DAD-2B27-17EF-5D5E-57DE960C82D1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39B38BDC-6E6C-185F-F007-6EE50748C1C3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0A35E3B9-1BE8-10DB-6251-D1315DCA4FEA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98412B56-0005-C50C-F3DC-72F131669391}"/>
              </a:ext>
            </a:extLst>
          </p:cNvPr>
          <p:cNvSpPr txBox="1"/>
          <p:nvPr/>
        </p:nvSpPr>
        <p:spPr>
          <a:xfrm>
            <a:off x="359229" y="456825"/>
            <a:ext cx="8417378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Related Slipstream Sketchbox™ tutorials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Tutorials for Specific tabs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Sketchbox: Measures</a:t>
            </a:r>
            <a:endParaRPr lang="en-US" sz="2400" dirty="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4"/>
              </a:rPr>
              <a:t>Or search on the </a:t>
            </a:r>
            <a:r>
              <a:rPr lang="en-US" sz="2400" dirty="0" err="1">
                <a:hlinkClick r:id="rId4"/>
              </a:rPr>
              <a:t>Sketchbox</a:t>
            </a:r>
            <a:r>
              <a:rPr lang="en-US" sz="2400" dirty="0">
                <a:hlinkClick r:id="rId4"/>
              </a:rPr>
              <a:t>™ </a:t>
            </a:r>
            <a:r>
              <a:rPr lang="en-US" sz="2400" dirty="0" err="1">
                <a:hlinkClick r:id="rId4"/>
              </a:rPr>
              <a:t>youtube</a:t>
            </a:r>
            <a:r>
              <a:rPr lang="en-US" sz="2400" dirty="0">
                <a:hlinkClick r:id="rId4"/>
              </a:rPr>
              <a:t> channel</a:t>
            </a:r>
            <a:endParaRPr lang="en-US" sz="2400" dirty="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9342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00B2FBA4-F495-6D1C-646D-BAA3B1F6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18C59FF3-5A21-64E1-B3C2-7B66ED7C688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6A3D03DC-68EE-E7C3-DD65-A87AD65B0013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A816E306-1904-C754-F340-30FDD872E25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E1771409-9F23-3A80-A61C-5C56A4BAF1BB}"/>
              </a:ext>
            </a:extLst>
          </p:cNvPr>
          <p:cNvSpPr txBox="1"/>
          <p:nvPr/>
        </p:nvSpPr>
        <p:spPr>
          <a:xfrm>
            <a:off x="359229" y="456825"/>
            <a:ext cx="8417378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Sketchbox™Lesson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End of Presentation- thank you for watching!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CA47F-C308-95A3-B849-3609F94D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2054694"/>
            <a:ext cx="3725761" cy="154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40C5C-92A8-6619-7965-1C08CECA7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76" y="3094572"/>
            <a:ext cx="4330392" cy="1782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20528-8A7C-D9CB-C561-CC10AE17F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" y="3686672"/>
            <a:ext cx="2167940" cy="1284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0B84-6BD8-8914-76C2-586EF23EC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012" y="1864659"/>
            <a:ext cx="2641680" cy="11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0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50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50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50"/>
          <p:cNvSpPr txBox="1"/>
          <p:nvPr/>
        </p:nvSpPr>
        <p:spPr>
          <a:xfrm>
            <a:off x="501889" y="378625"/>
            <a:ext cx="8314336" cy="4955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Lesson Objectives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lvl="0"/>
            <a:r>
              <a:rPr lang="en-US" sz="2400" dirty="0"/>
              <a:t>Students can explain what an energy code and how they are used by local governments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Students can use the </a:t>
            </a:r>
            <a:r>
              <a:rPr lang="en-US" sz="2400" dirty="0" err="1"/>
              <a:t>Sketchbox</a:t>
            </a:r>
            <a:r>
              <a:rPr lang="en-US" sz="2400" dirty="0"/>
              <a:t>™ interface to model the energy use of a building built to different energy codes and report the impact of energy code on energy use and cost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Students can use the </a:t>
            </a:r>
            <a:r>
              <a:rPr lang="en-US" sz="2400" dirty="0" err="1"/>
              <a:t>Sketchbox</a:t>
            </a:r>
            <a:r>
              <a:rPr lang="en-US" sz="2400" dirty="0"/>
              <a:t>™ interface to explore different energy efficiency measures and use resulting data to </a:t>
            </a:r>
            <a:r>
              <a:rPr lang="en-US" sz="2400"/>
              <a:t>describe relative </a:t>
            </a:r>
            <a:r>
              <a:rPr lang="en-US" sz="2400" dirty="0"/>
              <a:t>energy savings from different measures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67">
          <a:extLst>
            <a:ext uri="{FF2B5EF4-FFF2-40B4-BE49-F238E27FC236}">
              <a16:creationId xmlns:a16="http://schemas.microsoft.com/office/drawing/2014/main" id="{7FF9AFD4-D87B-F03C-302B-BF995589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0">
            <a:extLst>
              <a:ext uri="{FF2B5EF4-FFF2-40B4-BE49-F238E27FC236}">
                <a16:creationId xmlns:a16="http://schemas.microsoft.com/office/drawing/2014/main" id="{67FBAC33-642F-A730-6D07-0B30E85C2905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50">
            <a:extLst>
              <a:ext uri="{FF2B5EF4-FFF2-40B4-BE49-F238E27FC236}">
                <a16:creationId xmlns:a16="http://schemas.microsoft.com/office/drawing/2014/main" id="{CA68399C-9AD4-A611-77B6-6B6B5B07B2D0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50">
            <a:extLst>
              <a:ext uri="{FF2B5EF4-FFF2-40B4-BE49-F238E27FC236}">
                <a16:creationId xmlns:a16="http://schemas.microsoft.com/office/drawing/2014/main" id="{E99A61B7-EC18-3EA8-8B37-1DC273E0593E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50">
            <a:extLst>
              <a:ext uri="{FF2B5EF4-FFF2-40B4-BE49-F238E27FC236}">
                <a16:creationId xmlns:a16="http://schemas.microsoft.com/office/drawing/2014/main" id="{4DEDC0DB-054E-AC2C-D6F3-C4811CD1E105}"/>
              </a:ext>
            </a:extLst>
          </p:cNvPr>
          <p:cNvSpPr txBox="1"/>
          <p:nvPr/>
        </p:nvSpPr>
        <p:spPr>
          <a:xfrm>
            <a:off x="501889" y="378625"/>
            <a:ext cx="8314336" cy="39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Energy codes for buildings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Local governments choose to adopt construction codes (legal rules) that apply to electrical, mechanical, safety, and other aspects of buildings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Energy codes specify minimum energy efficiency and design requirements for new and renovated buildings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249464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67">
          <a:extLst>
            <a:ext uri="{FF2B5EF4-FFF2-40B4-BE49-F238E27FC236}">
              <a16:creationId xmlns:a16="http://schemas.microsoft.com/office/drawing/2014/main" id="{70B5FA62-78BF-1035-542E-F559AA6FD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0">
            <a:extLst>
              <a:ext uri="{FF2B5EF4-FFF2-40B4-BE49-F238E27FC236}">
                <a16:creationId xmlns:a16="http://schemas.microsoft.com/office/drawing/2014/main" id="{6AE574EA-230E-67FE-87E4-D6241352D751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50">
            <a:extLst>
              <a:ext uri="{FF2B5EF4-FFF2-40B4-BE49-F238E27FC236}">
                <a16:creationId xmlns:a16="http://schemas.microsoft.com/office/drawing/2014/main" id="{84F19F6C-A213-CDB7-166B-C668B1141C8A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50">
            <a:extLst>
              <a:ext uri="{FF2B5EF4-FFF2-40B4-BE49-F238E27FC236}">
                <a16:creationId xmlns:a16="http://schemas.microsoft.com/office/drawing/2014/main" id="{8DC387BA-5FC4-FD9B-DF44-B20E5ED39C89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50">
            <a:extLst>
              <a:ext uri="{FF2B5EF4-FFF2-40B4-BE49-F238E27FC236}">
                <a16:creationId xmlns:a16="http://schemas.microsoft.com/office/drawing/2014/main" id="{7DF4C16D-E6F3-AC1E-5B40-52B28AB6FBFA}"/>
              </a:ext>
            </a:extLst>
          </p:cNvPr>
          <p:cNvSpPr txBox="1"/>
          <p:nvPr/>
        </p:nvSpPr>
        <p:spPr>
          <a:xfrm>
            <a:off x="501889" y="378625"/>
            <a:ext cx="8314336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Energy code organizations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ASHRAE – American Society of Heating, Refrigeration, and Air Conditioning Engineers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ICC – International Code Council creates the International Energy Conservation Code (IECC)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247841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67">
          <a:extLst>
            <a:ext uri="{FF2B5EF4-FFF2-40B4-BE49-F238E27FC236}">
              <a16:creationId xmlns:a16="http://schemas.microsoft.com/office/drawing/2014/main" id="{F4F78700-AC68-B1A7-1F85-807EF2AA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0">
            <a:extLst>
              <a:ext uri="{FF2B5EF4-FFF2-40B4-BE49-F238E27FC236}">
                <a16:creationId xmlns:a16="http://schemas.microsoft.com/office/drawing/2014/main" id="{F877B240-C72D-D99F-39D3-E11B3CE2C6DA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50">
            <a:extLst>
              <a:ext uri="{FF2B5EF4-FFF2-40B4-BE49-F238E27FC236}">
                <a16:creationId xmlns:a16="http://schemas.microsoft.com/office/drawing/2014/main" id="{82F38A46-CFFB-4406-B137-244E05987905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50">
            <a:extLst>
              <a:ext uri="{FF2B5EF4-FFF2-40B4-BE49-F238E27FC236}">
                <a16:creationId xmlns:a16="http://schemas.microsoft.com/office/drawing/2014/main" id="{0E8BAE8C-84A3-0909-7CA1-D23EF2B70D1D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50">
            <a:extLst>
              <a:ext uri="{FF2B5EF4-FFF2-40B4-BE49-F238E27FC236}">
                <a16:creationId xmlns:a16="http://schemas.microsoft.com/office/drawing/2014/main" id="{5AB33158-5A1A-B912-5B99-98D6DA9A24BA}"/>
              </a:ext>
            </a:extLst>
          </p:cNvPr>
          <p:cNvSpPr txBox="1"/>
          <p:nvPr/>
        </p:nvSpPr>
        <p:spPr>
          <a:xfrm>
            <a:off x="501889" y="378625"/>
            <a:ext cx="8314336" cy="39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Energy code adoption and update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Local governments choose which code to start using and when it will start to apply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Code organizations update codes every three years, but local governments don’t need to use newest code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Buildings can exceed (be more efficient) than code</a:t>
            </a:r>
          </a:p>
        </p:txBody>
      </p:sp>
    </p:spTree>
    <p:extLst>
      <p:ext uri="{BB962C8B-B14F-4D97-AF65-F5344CB8AC3E}">
        <p14:creationId xmlns:p14="http://schemas.microsoft.com/office/powerpoint/2010/main" val="371630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/>
          <p:cNvSpPr txBox="1"/>
          <p:nvPr/>
        </p:nvSpPr>
        <p:spPr>
          <a:xfrm>
            <a:off x="447025" y="378625"/>
            <a:ext cx="85689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In this lesson you will focus on: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Building Energy Codes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Energy Efficiency Measures</a:t>
            </a:r>
            <a:endParaRPr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BA3CFA4C-90EE-6D99-C2B4-A8BDB7B9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DD52B10A-0141-6627-3243-DB7CFCEB87B9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7C3320FB-1C0F-5F3A-BAA0-4E99F16AB257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DCA4B79D-6BBC-17CC-BD59-8AE87B96A3A9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F49A9EC5-91E9-8094-15AA-1E438F179983}"/>
              </a:ext>
            </a:extLst>
          </p:cNvPr>
          <p:cNvSpPr txBox="1"/>
          <p:nvPr/>
        </p:nvSpPr>
        <p:spPr>
          <a:xfrm>
            <a:off x="447025" y="378625"/>
            <a:ext cx="8568900" cy="4955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Important terms: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Insulation – material that resists the transfer of thermal energy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Air Sealing – closing openings to stop unwanted airflow in/out of a building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U-value – measure of how easily thermal energy transfers through part of a structure such as a roof or wall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SHGC – solar heat gain coefficient, material property that measures how much energy from sunlight (solar radiation) passes through materials like window glass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794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A96D11C4-172F-91B2-04B8-F8F32C31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43F19A0F-74B0-4E3E-33E9-B9200C899397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87B4101A-C642-5F18-0891-C251135C3E9C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AC8B0843-31C1-BD00-49A5-B43A41CDDD2B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A0E7D26F-2A0B-78FE-79D7-A24697A8E242}"/>
              </a:ext>
            </a:extLst>
          </p:cNvPr>
          <p:cNvSpPr txBox="1"/>
          <p:nvPr/>
        </p:nvSpPr>
        <p:spPr>
          <a:xfrm>
            <a:off x="447025" y="378625"/>
            <a:ext cx="8568900" cy="523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Important terms: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Interior lighting – lighting inside the building, such as offices and hallways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Exterior lighting – lighting outside building, such as signs and parking lots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r>
              <a:rPr lang="en-US" sz="2400" dirty="0"/>
              <a:t>Task tuning – adjusting the amount of lighting to what is needed for the activities in a specific space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52681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38B731E0812409FF73E8A707ECE1F" ma:contentTypeVersion="19" ma:contentTypeDescription="Create a new document." ma:contentTypeScope="" ma:versionID="b3784bb2a22499e0369d3346591e9535">
  <xsd:schema xmlns:xsd="http://www.w3.org/2001/XMLSchema" xmlns:xs="http://www.w3.org/2001/XMLSchema" xmlns:p="http://schemas.microsoft.com/office/2006/metadata/properties" xmlns:ns2="6a008b0a-2f61-4454-a5bb-ab385b6b616a" xmlns:ns3="3ab2e97e-f4f5-4348-8e63-7c9562bb1d59" targetNamespace="http://schemas.microsoft.com/office/2006/metadata/properties" ma:root="true" ma:fieldsID="d62dd9674c707f039b15ead7539b060f" ns2:_="" ns3:_="">
    <xsd:import namespace="6a008b0a-2f61-4454-a5bb-ab385b6b616a"/>
    <xsd:import namespace="3ab2e97e-f4f5-4348-8e63-7c9562bb1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08b0a-2f61-4454-a5bb-ab385b6b6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027acf-5775-4304-9666-1aa101a150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e97e-f4f5-4348-8e63-7c9562bb1d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6ec6a3-755e-4030-85bd-438d72ead6b1}" ma:internalName="TaxCatchAll" ma:showField="CatchAllData" ma:web="3ab2e97e-f4f5-4348-8e63-7c9562bb1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008b0a-2f61-4454-a5bb-ab385b6b616a">
      <Terms xmlns="http://schemas.microsoft.com/office/infopath/2007/PartnerControls"/>
    </lcf76f155ced4ddcb4097134ff3c332f>
    <TaxCatchAll xmlns="3ab2e97e-f4f5-4348-8e63-7c9562bb1d59" xsi:nil="true"/>
  </documentManagement>
</p:properties>
</file>

<file path=customXml/itemProps1.xml><?xml version="1.0" encoding="utf-8"?>
<ds:datastoreItem xmlns:ds="http://schemas.openxmlformats.org/officeDocument/2006/customXml" ds:itemID="{EB3B389E-3A23-4FEC-B05A-22DBC0B2F552}"/>
</file>

<file path=customXml/itemProps2.xml><?xml version="1.0" encoding="utf-8"?>
<ds:datastoreItem xmlns:ds="http://schemas.openxmlformats.org/officeDocument/2006/customXml" ds:itemID="{A09DFED5-2F35-4256-AB26-B92FAE628098}"/>
</file>

<file path=customXml/itemProps3.xml><?xml version="1.0" encoding="utf-8"?>
<ds:datastoreItem xmlns:ds="http://schemas.openxmlformats.org/officeDocument/2006/customXml" ds:itemID="{61E3323A-2BAD-4CB9-9148-320252E49EA9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1188</Words>
  <Application>Microsoft Office PowerPoint</Application>
  <PresentationFormat>On-screen Show (16:9)</PresentationFormat>
  <Paragraphs>213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Reichling, James P</dc:creator>
  <cp:lastModifiedBy>Reichling, James P</cp:lastModifiedBy>
  <cp:revision>3</cp:revision>
  <dcterms:modified xsi:type="dcterms:W3CDTF">2025-09-15T19:40:28Z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0x010100BC638B731E0812409FF73E8A707ECE1F</vt:lpwstr>
  </property>
</Properties>
</file>